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7" r:id="rId2"/>
    <p:sldId id="281" r:id="rId3"/>
    <p:sldId id="319" r:id="rId4"/>
    <p:sldId id="316" r:id="rId5"/>
    <p:sldId id="315" r:id="rId6"/>
    <p:sldId id="330" r:id="rId7"/>
    <p:sldId id="320" r:id="rId8"/>
    <p:sldId id="321" r:id="rId9"/>
    <p:sldId id="322" r:id="rId10"/>
    <p:sldId id="323" r:id="rId11"/>
    <p:sldId id="331" r:id="rId12"/>
    <p:sldId id="332" r:id="rId13"/>
    <p:sldId id="33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27B979-CBD1-C084-39A3-23D4E6E86CE8}" name="Bethany Bentley" initials="BB" userId="S::bethanyb@hkusa.com::7e5e2462-2f29-4ab1-a65c-bb0dd0f3a61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104" d="100"/>
          <a:sy n="104" d="100"/>
        </p:scale>
        <p:origin x="1722"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7/24/2023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5</a:t>
            </a:fld>
            <a:endParaRPr lang="en-US"/>
          </a:p>
        </p:txBody>
      </p:sp>
    </p:spTree>
    <p:extLst>
      <p:ext uri="{BB962C8B-B14F-4D97-AF65-F5344CB8AC3E}">
        <p14:creationId xmlns:p14="http://schemas.microsoft.com/office/powerpoint/2010/main" val="903239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6</a:t>
            </a:fld>
            <a:endParaRPr lang="en-US"/>
          </a:p>
        </p:txBody>
      </p:sp>
    </p:spTree>
    <p:extLst>
      <p:ext uri="{BB962C8B-B14F-4D97-AF65-F5344CB8AC3E}">
        <p14:creationId xmlns:p14="http://schemas.microsoft.com/office/powerpoint/2010/main" val="3990665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7/24/2023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7/24/2023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cove.video/3rlnbv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fontScale="90000"/>
          </a:bodyPr>
          <a:lstStyle/>
          <a:p>
            <a:r>
              <a:rPr lang="en-US" dirty="0"/>
              <a:t>Female Reproductive System</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fontScale="92500" lnSpcReduction="20000"/>
          </a:bodyPr>
          <a:lstStyle/>
          <a:p>
            <a:r>
              <a:rPr lang="en-US" dirty="0"/>
              <a:t>Live Well: Reproductive and Sexual Health</a:t>
            </a:r>
          </a:p>
          <a:p>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Click on the link to view the video associated with this lesson: </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hlinkClick r:id="rId2"/>
              </a:rPr>
              <a:t>https://bcove.video/3rlnbv2</a:t>
            </a:r>
            <a:r>
              <a:rPr kumimoji="0" lang="en-US" sz="2400" b="0" i="0" u="none" strike="noStrike" kern="1200" cap="none" spc="0" normalizeH="0" baseline="0" noProof="0" dirty="0">
                <a:ln>
                  <a:noFill/>
                </a:ln>
                <a:solidFill>
                  <a:srgbClr val="3F403F"/>
                </a:solidFill>
                <a:effectLst/>
                <a:uLnTx/>
                <a:uFillTx/>
                <a:latin typeface="Arial" panose="020B0604020202020204"/>
                <a:ea typeface="+mn-ea"/>
                <a:cs typeface="+mn-cs"/>
              </a:rPr>
              <a:t> </a:t>
            </a:r>
            <a:endParaRPr lang="en-US" dirty="0"/>
          </a:p>
          <a:p>
            <a:endParaRPr lang="en-US" dirty="0"/>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EE6F9-5132-4358-A0A6-13FE1D0912A2}"/>
              </a:ext>
            </a:extLst>
          </p:cNvPr>
          <p:cNvSpPr>
            <a:spLocks noGrp="1"/>
          </p:cNvSpPr>
          <p:nvPr>
            <p:ph type="title"/>
          </p:nvPr>
        </p:nvSpPr>
        <p:spPr/>
        <p:txBody>
          <a:bodyPr/>
          <a:lstStyle/>
          <a:p>
            <a:pPr algn="ctr"/>
            <a:r>
              <a:rPr lang="en-US" dirty="0"/>
              <a:t>Breast Self-Examination Steps </a:t>
            </a:r>
          </a:p>
        </p:txBody>
      </p:sp>
      <p:sp>
        <p:nvSpPr>
          <p:cNvPr id="3" name="Content Placeholder 2">
            <a:extLst>
              <a:ext uri="{FF2B5EF4-FFF2-40B4-BE49-F238E27FC236}">
                <a16:creationId xmlns:a16="http://schemas.microsoft.com/office/drawing/2014/main" id="{ADDDBADA-881E-A224-7E2D-418E8BD592BE}"/>
              </a:ext>
            </a:extLst>
          </p:cNvPr>
          <p:cNvSpPr>
            <a:spLocks noGrp="1"/>
          </p:cNvSpPr>
          <p:nvPr>
            <p:ph idx="1"/>
          </p:nvPr>
        </p:nvSpPr>
        <p:spPr/>
        <p:txBody>
          <a:bodyPr vert="horz" lIns="91440" tIns="45720" rIns="91440" bIns="45720" rtlCol="0" anchor="t">
            <a:normAutofit fontScale="92500" lnSpcReduction="10000"/>
          </a:bodyPr>
          <a:lstStyle/>
          <a:p>
            <a:pPr marL="342900" indent="-342900">
              <a:lnSpc>
                <a:spcPct val="107000"/>
              </a:lnSpc>
              <a:spcBef>
                <a:spcPts val="0"/>
              </a:spcBef>
              <a:buFont typeface="+mj-lt"/>
              <a:buAutoNum type="arabicPeriod"/>
            </a:pPr>
            <a:r>
              <a:rPr lang="en-US" sz="2400" dirty="0">
                <a:effectLst/>
                <a:ea typeface="Times New Roman" panose="02020603050405020304" pitchFamily="18" charset="0"/>
                <a:cs typeface="Times New Roman" panose="02020603050405020304" pitchFamily="18" charset="0"/>
              </a:rPr>
              <a:t>In the shower, check each breast separately with the pads of the three middle fingers by firmly pressing down checking the entire breast and armpit area. Check for lumps, knots, or any other breast changes. </a:t>
            </a:r>
          </a:p>
          <a:p>
            <a:pPr marL="342900" indent="-342900">
              <a:lnSpc>
                <a:spcPct val="107000"/>
              </a:lnSpc>
              <a:spcBef>
                <a:spcPts val="0"/>
              </a:spcBef>
              <a:buFont typeface="+mj-lt"/>
              <a:buAutoNum type="arabicPeriod"/>
            </a:pPr>
            <a:r>
              <a:rPr lang="en-US" sz="2400" dirty="0">
                <a:effectLst/>
                <a:ea typeface="Times New Roman" panose="02020603050405020304" pitchFamily="18" charset="0"/>
                <a:cs typeface="Times New Roman" panose="02020603050405020304" pitchFamily="18" charset="0"/>
              </a:rPr>
              <a:t>In front of a mirror, visually check the breasts with arms at the sides, raised overhead, and with hands on hips. Look for changes in shape, swelling, dimpling of the skin, or changes in the nipples.</a:t>
            </a:r>
          </a:p>
          <a:p>
            <a:pPr marL="342900" indent="-342900">
              <a:lnSpc>
                <a:spcPct val="107000"/>
              </a:lnSpc>
              <a:spcBef>
                <a:spcPts val="0"/>
              </a:spcBef>
              <a:buFont typeface="+mj-lt"/>
              <a:buAutoNum type="arabicPeriod"/>
            </a:pPr>
            <a:r>
              <a:rPr lang="en-US" sz="2400" dirty="0">
                <a:effectLst/>
                <a:ea typeface="Times New Roman" panose="02020603050405020304" pitchFamily="18" charset="0"/>
                <a:cs typeface="Times New Roman" panose="02020603050405020304" pitchFamily="18" charset="0"/>
              </a:rPr>
              <a:t>Lying down, place a pillow under the shoulder of the breast being examined with that same arm behind the head. With the opposite hand move the pads of the fingers around the breast and armpit checking for lumps. Squeeze the nipple to check for discharge and lumps.</a:t>
            </a:r>
          </a:p>
          <a:p>
            <a:endParaRPr lang="en-US" sz="2400" dirty="0">
              <a:cs typeface="Arial"/>
            </a:endParaRPr>
          </a:p>
        </p:txBody>
      </p:sp>
    </p:spTree>
    <p:extLst>
      <p:ext uri="{BB962C8B-B14F-4D97-AF65-F5344CB8AC3E}">
        <p14:creationId xmlns:p14="http://schemas.microsoft.com/office/powerpoint/2010/main" val="1791347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F6A96-CA8E-85B4-7681-1B08EC901C8B}"/>
              </a:ext>
            </a:extLst>
          </p:cNvPr>
          <p:cNvSpPr>
            <a:spLocks noGrp="1"/>
          </p:cNvSpPr>
          <p:nvPr>
            <p:ph type="title"/>
          </p:nvPr>
        </p:nvSpPr>
        <p:spPr>
          <a:xfrm>
            <a:off x="628650" y="249717"/>
            <a:ext cx="7886700" cy="1325563"/>
          </a:xfrm>
        </p:spPr>
        <p:txBody>
          <a:bodyPr/>
          <a:lstStyle/>
          <a:p>
            <a:pPr algn="ctr"/>
            <a:r>
              <a:rPr lang="en-US" dirty="0"/>
              <a:t>Menstrual Cycle</a:t>
            </a:r>
            <a:br>
              <a:rPr lang="en-US" dirty="0"/>
            </a:br>
            <a:r>
              <a:rPr lang="en-US" sz="2600" dirty="0"/>
              <a:t>(</a:t>
            </a:r>
            <a:r>
              <a:rPr lang="en-US" sz="2600" i="1" dirty="0"/>
              <a:t>1 of 2)</a:t>
            </a:r>
            <a:endParaRPr lang="en-US" sz="2600" dirty="0"/>
          </a:p>
        </p:txBody>
      </p:sp>
      <p:sp>
        <p:nvSpPr>
          <p:cNvPr id="3" name="Content Placeholder 2">
            <a:extLst>
              <a:ext uri="{FF2B5EF4-FFF2-40B4-BE49-F238E27FC236}">
                <a16:creationId xmlns:a16="http://schemas.microsoft.com/office/drawing/2014/main" id="{617811CC-8B4B-1C20-9A4F-5F43D46152F7}"/>
              </a:ext>
            </a:extLst>
          </p:cNvPr>
          <p:cNvSpPr>
            <a:spLocks noGrp="1"/>
          </p:cNvSpPr>
          <p:nvPr>
            <p:ph idx="1"/>
          </p:nvPr>
        </p:nvSpPr>
        <p:spPr>
          <a:xfrm>
            <a:off x="628650" y="1719092"/>
            <a:ext cx="7886700" cy="5138908"/>
          </a:xfrm>
        </p:spPr>
        <p:txBody>
          <a:bodyPr>
            <a:normAutofit fontScale="92500" lnSpcReduction="20000"/>
          </a:bodyPr>
          <a:lstStyle/>
          <a:p>
            <a:r>
              <a:rPr lang="en-US" sz="2400" b="1" dirty="0"/>
              <a:t>Menstrual cycle</a:t>
            </a:r>
            <a:r>
              <a:rPr lang="en-US" sz="2400" dirty="0"/>
              <a:t> or period is a hormonal process the female body goes through each month to prepare for a possible pregnancy. </a:t>
            </a:r>
          </a:p>
          <a:p>
            <a:r>
              <a:rPr lang="en-US" sz="2400" dirty="0"/>
              <a:t>Menstrual cycle has four stages and lasts an average of 28 days with the menstrual flow lasting about 5 days:</a:t>
            </a:r>
          </a:p>
          <a:p>
            <a:pPr lvl="1"/>
            <a:r>
              <a:rPr lang="en-US" sz="2000" dirty="0"/>
              <a:t>Stage 1—endometrium will shed and is expelled, which is the menstrual flow that takes place during days 1 through 5. </a:t>
            </a:r>
          </a:p>
          <a:p>
            <a:pPr lvl="1"/>
            <a:r>
              <a:rPr lang="en-US" sz="2000" dirty="0"/>
              <a:t>Stage 2—the ovum matures, and progesterone is secreted by the ovary, which is necessary for pregnancy. The endometrium thickens, and the uterus prepares for ovulation during days 6 through 12. </a:t>
            </a:r>
          </a:p>
          <a:p>
            <a:pPr lvl="1"/>
            <a:r>
              <a:rPr lang="en-US" sz="2000" dirty="0"/>
              <a:t>Stage 3—</a:t>
            </a:r>
            <a:r>
              <a:rPr lang="en-US" sz="2000" b="1" dirty="0"/>
              <a:t>ovulation</a:t>
            </a:r>
            <a:r>
              <a:rPr lang="en-US" sz="2000" dirty="0"/>
              <a:t> is the release of an ovum from one of the ovaries into one of the fallopian tubes during days 13 and 14.</a:t>
            </a:r>
          </a:p>
          <a:p>
            <a:pPr lvl="1"/>
            <a:r>
              <a:rPr lang="en-US" sz="2000" dirty="0"/>
              <a:t>Stage 4—the ovum has been fertilized and moves from the fallopian tube and attaches to the endometrium during days 15 through 28. </a:t>
            </a:r>
          </a:p>
          <a:p>
            <a:pPr lvl="2"/>
            <a:r>
              <a:rPr lang="en-US" sz="1600" dirty="0"/>
              <a:t>If ovum has been fertilized, it moves from the fallopian tube and attaches to the endometrium.</a:t>
            </a:r>
          </a:p>
          <a:p>
            <a:pPr lvl="2"/>
            <a:r>
              <a:rPr lang="en-US" sz="1600" dirty="0"/>
              <a:t>If ovum has not been fertilized, it will disintegrate, and the endometrium will shed and be expelled. </a:t>
            </a:r>
          </a:p>
          <a:p>
            <a:pPr marL="914400" lvl="2" indent="0" algn="r">
              <a:buNone/>
            </a:pPr>
            <a:r>
              <a:rPr lang="en-US" sz="1600" i="1" dirty="0">
                <a:solidFill>
                  <a:schemeClr val="tx1"/>
                </a:solidFill>
                <a:cs typeface="Arial"/>
              </a:rPr>
              <a:t>(continued)</a:t>
            </a:r>
          </a:p>
          <a:p>
            <a:pPr lvl="2"/>
            <a:endParaRPr lang="en-US" sz="1600" dirty="0"/>
          </a:p>
          <a:p>
            <a:pPr lvl="1"/>
            <a:endParaRPr lang="en-US" sz="2000" dirty="0"/>
          </a:p>
        </p:txBody>
      </p:sp>
    </p:spTree>
    <p:extLst>
      <p:ext uri="{BB962C8B-B14F-4D97-AF65-F5344CB8AC3E}">
        <p14:creationId xmlns:p14="http://schemas.microsoft.com/office/powerpoint/2010/main" val="807708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DFBC9-466A-4C09-B786-FA093C0DB395}"/>
              </a:ext>
            </a:extLst>
          </p:cNvPr>
          <p:cNvSpPr>
            <a:spLocks noGrp="1"/>
          </p:cNvSpPr>
          <p:nvPr>
            <p:ph type="title"/>
          </p:nvPr>
        </p:nvSpPr>
        <p:spPr/>
        <p:txBody>
          <a:bodyPr/>
          <a:lstStyle/>
          <a:p>
            <a:pPr algn="ctr"/>
            <a:r>
              <a:rPr lang="en-US" dirty="0"/>
              <a:t>Menstrual Cycle </a:t>
            </a:r>
            <a:br>
              <a:rPr lang="en-US" dirty="0"/>
            </a:br>
            <a:r>
              <a:rPr lang="en-US" sz="2600" i="1" dirty="0"/>
              <a:t>(2 of 2)</a:t>
            </a:r>
            <a:endParaRPr lang="en-US" sz="2600" dirty="0"/>
          </a:p>
        </p:txBody>
      </p:sp>
      <p:pic>
        <p:nvPicPr>
          <p:cNvPr id="7" name="Content Placeholder 6" descr="Stage 1: lining sheds. Stage 2: egg matures; lining starts to thicken. Stage 3: egg released. Stage 4: lining continues to thicken; egg attaches if fertilized; if unfertilized, the ovum disintegrates and the cycle begins again.">
            <a:extLst>
              <a:ext uri="{FF2B5EF4-FFF2-40B4-BE49-F238E27FC236}">
                <a16:creationId xmlns:a16="http://schemas.microsoft.com/office/drawing/2014/main" id="{488EA3D2-9856-CBA2-053B-7EE216A10972}"/>
              </a:ext>
            </a:extLst>
          </p:cNvPr>
          <p:cNvPicPr>
            <a:picLocks noGrp="1" noChangeAspect="1"/>
          </p:cNvPicPr>
          <p:nvPr>
            <p:ph idx="1"/>
          </p:nvPr>
        </p:nvPicPr>
        <p:blipFill>
          <a:blip r:embed="rId2"/>
          <a:stretch>
            <a:fillRect/>
          </a:stretch>
        </p:blipFill>
        <p:spPr>
          <a:xfrm>
            <a:off x="1465651" y="1825625"/>
            <a:ext cx="6212698" cy="4351338"/>
          </a:xfrm>
        </p:spPr>
      </p:pic>
    </p:spTree>
    <p:extLst>
      <p:ext uri="{BB962C8B-B14F-4D97-AF65-F5344CB8AC3E}">
        <p14:creationId xmlns:p14="http://schemas.microsoft.com/office/powerpoint/2010/main" val="3538922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0E4C6-4CEC-46A6-B82A-0687B85691F2}"/>
              </a:ext>
            </a:extLst>
          </p:cNvPr>
          <p:cNvSpPr>
            <a:spLocks noGrp="1"/>
          </p:cNvSpPr>
          <p:nvPr>
            <p:ph type="title"/>
          </p:nvPr>
        </p:nvSpPr>
        <p:spPr/>
        <p:txBody>
          <a:bodyPr/>
          <a:lstStyle/>
          <a:p>
            <a:r>
              <a:rPr lang="en-US" dirty="0"/>
              <a:t>Skill-Building Challenge</a:t>
            </a:r>
          </a:p>
        </p:txBody>
      </p:sp>
      <p:sp>
        <p:nvSpPr>
          <p:cNvPr id="3" name="Content Placeholder 2">
            <a:extLst>
              <a:ext uri="{FF2B5EF4-FFF2-40B4-BE49-F238E27FC236}">
                <a16:creationId xmlns:a16="http://schemas.microsoft.com/office/drawing/2014/main" id="{CC65F7A4-A79E-415A-97DC-F090ABC84DE4}"/>
              </a:ext>
            </a:extLst>
          </p:cNvPr>
          <p:cNvSpPr>
            <a:spLocks noGrp="1"/>
          </p:cNvSpPr>
          <p:nvPr>
            <p:ph idx="1"/>
          </p:nvPr>
        </p:nvSpPr>
        <p:spPr/>
        <p:txBody>
          <a:bodyPr>
            <a:normAutofit fontScale="92500"/>
          </a:bodyPr>
          <a:lstStyle/>
          <a:p>
            <a:r>
              <a:rPr lang="en-US" dirty="0">
                <a:solidFill>
                  <a:schemeClr val="tx1"/>
                </a:solidFill>
                <a:cs typeface="Arial"/>
              </a:rPr>
              <a:t>Choose a disease or disorder found in this lesson and find at least two valid and reliable resources by answering the questions on the worksheet.</a:t>
            </a:r>
          </a:p>
          <a:p>
            <a:pPr marL="0" lvl="1" indent="0">
              <a:buNone/>
            </a:pPr>
            <a:endParaRPr lang="en-US" sz="3100" dirty="0">
              <a:solidFill>
                <a:schemeClr val="tx1"/>
              </a:solidFill>
              <a:cs typeface="Arial"/>
            </a:endParaRPr>
          </a:p>
          <a:p>
            <a:pPr marL="228600" lvl="1"/>
            <a:r>
              <a:rPr lang="en-US" sz="2800" dirty="0">
                <a:solidFill>
                  <a:schemeClr val="tx1"/>
                </a:solidFill>
                <a:cs typeface="Arial"/>
              </a:rPr>
              <a:t>Using the reliable </a:t>
            </a:r>
            <a:r>
              <a:rPr lang="en-US" sz="2800" dirty="0">
                <a:solidFill>
                  <a:schemeClr val="tx1"/>
                </a:solidFill>
                <a:effectLst/>
                <a:ea typeface="Times New Roman" panose="02020603050405020304" pitchFamily="18" charset="0"/>
              </a:rPr>
              <a:t>resources you found, create a public service announcement, social media post, or flyer explaining the disease or disorder, how it is contracted or if it is genetic, signs and symptoms, and how it can be cured or controlled. </a:t>
            </a:r>
            <a:r>
              <a:rPr lang="en-US" sz="2800">
                <a:solidFill>
                  <a:schemeClr val="tx1"/>
                </a:solidFill>
                <a:effectLst/>
                <a:ea typeface="Times New Roman" panose="02020603050405020304" pitchFamily="18" charset="0"/>
              </a:rPr>
              <a:t>Share your </a:t>
            </a:r>
            <a:r>
              <a:rPr lang="en-US" sz="2800" dirty="0">
                <a:solidFill>
                  <a:schemeClr val="tx1"/>
                </a:solidFill>
                <a:effectLst/>
                <a:ea typeface="Times New Roman" panose="02020603050405020304" pitchFamily="18" charset="0"/>
              </a:rPr>
              <a:t>creation with the school or on social media, if possible.</a:t>
            </a:r>
            <a:endParaRPr lang="en-US" dirty="0"/>
          </a:p>
        </p:txBody>
      </p:sp>
    </p:spTree>
    <p:extLst>
      <p:ext uri="{BB962C8B-B14F-4D97-AF65-F5344CB8AC3E}">
        <p14:creationId xmlns:p14="http://schemas.microsoft.com/office/powerpoint/2010/main" val="300281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8A9D229-FDDA-0742-9B1E-E35214C59F1E}"/>
              </a:ext>
            </a:extLst>
          </p:cNvPr>
          <p:cNvSpPr>
            <a:spLocks noGrp="1"/>
          </p:cNvSpPr>
          <p:nvPr>
            <p:ph type="title"/>
          </p:nvPr>
        </p:nvSpPr>
        <p:spPr/>
        <p:txBody>
          <a:bodyPr/>
          <a:lstStyle/>
          <a:p>
            <a:r>
              <a:rPr lang="en-US" altLang="en-US" dirty="0"/>
              <a:t>Write About It</a:t>
            </a:r>
            <a:endParaRPr lang="en-US" dirty="0"/>
          </a:p>
        </p:txBody>
      </p:sp>
      <p:sp>
        <p:nvSpPr>
          <p:cNvPr id="3075" name="Content Placeholder 2">
            <a:extLst>
              <a:ext uri="{FF2B5EF4-FFF2-40B4-BE49-F238E27FC236}">
                <a16:creationId xmlns:a16="http://schemas.microsoft.com/office/drawing/2014/main" id="{1DEAF473-9E74-1446-829C-B0D21D9302BB}"/>
              </a:ext>
            </a:extLst>
          </p:cNvPr>
          <p:cNvSpPr>
            <a:spLocks noGrp="1"/>
          </p:cNvSpPr>
          <p:nvPr>
            <p:ph idx="1"/>
          </p:nvPr>
        </p:nvSpPr>
        <p:spPr/>
        <p:txBody>
          <a:bodyPr vert="horz" lIns="91440" tIns="45720" rIns="91440" bIns="45720" rtlCol="0" anchor="t">
            <a:normAutofit/>
          </a:bodyPr>
          <a:lstStyle/>
          <a:p>
            <a:pPr marL="0" indent="0">
              <a:buNone/>
            </a:pPr>
            <a:r>
              <a:rPr lang="en-US" dirty="0"/>
              <a:t>Name five female reproductive organs and briefly describe the function of each. </a:t>
            </a:r>
            <a:endParaRPr lang="en-US" dirty="0">
              <a:cs typeface="Arial"/>
            </a:endParaRPr>
          </a:p>
        </p:txBody>
      </p:sp>
    </p:spTree>
    <p:extLst>
      <p:ext uri="{BB962C8B-B14F-4D97-AF65-F5344CB8AC3E}">
        <p14:creationId xmlns:p14="http://schemas.microsoft.com/office/powerpoint/2010/main" val="284313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138B-7112-FCC8-DC6E-7E132936591A}"/>
              </a:ext>
            </a:extLst>
          </p:cNvPr>
          <p:cNvSpPr>
            <a:spLocks noGrp="1"/>
          </p:cNvSpPr>
          <p:nvPr>
            <p:ph type="title"/>
          </p:nvPr>
        </p:nvSpPr>
        <p:spPr/>
        <p:txBody>
          <a:bodyPr/>
          <a:lstStyle/>
          <a:p>
            <a:r>
              <a:rPr lang="en-US" dirty="0"/>
              <a:t>Can You . . .</a:t>
            </a:r>
          </a:p>
        </p:txBody>
      </p:sp>
      <p:sp>
        <p:nvSpPr>
          <p:cNvPr id="3" name="Content Placeholder 2">
            <a:extLst>
              <a:ext uri="{FF2B5EF4-FFF2-40B4-BE49-F238E27FC236}">
                <a16:creationId xmlns:a16="http://schemas.microsoft.com/office/drawing/2014/main" id="{B31C90AF-8344-2AA1-0B41-0C6E4993DF98}"/>
              </a:ext>
            </a:extLst>
          </p:cNvPr>
          <p:cNvSpPr>
            <a:spLocks noGrp="1"/>
          </p:cNvSpPr>
          <p:nvPr>
            <p:ph idx="1"/>
          </p:nvPr>
        </p:nvSpPr>
        <p:spPr/>
        <p:txBody>
          <a:bodyPr vert="horz" lIns="91440" tIns="45720" rIns="91440" bIns="45720" rtlCol="0" anchor="t">
            <a:normAutofit fontScale="92500" lnSpcReduction="10000"/>
          </a:bodyPr>
          <a:lstStyle/>
          <a:p>
            <a:pPr>
              <a:buFont typeface="Arial"/>
              <a:buChar char="•"/>
            </a:pPr>
            <a:r>
              <a:rPr lang="en-US" dirty="0">
                <a:ea typeface="+mn-lt"/>
                <a:cs typeface="+mn-lt"/>
              </a:rPr>
              <a:t>explain the function of each internal and external part of the female reproductive system?</a:t>
            </a:r>
          </a:p>
          <a:p>
            <a:pPr>
              <a:buFont typeface="Arial"/>
              <a:buChar char="•"/>
            </a:pPr>
            <a:r>
              <a:rPr lang="en-US" dirty="0">
                <a:ea typeface="+mn-lt"/>
                <a:cs typeface="+mn-lt"/>
              </a:rPr>
              <a:t>assess the purpose of the female reproductive system?</a:t>
            </a:r>
          </a:p>
          <a:p>
            <a:pPr>
              <a:buFont typeface="Arial"/>
              <a:buChar char="•"/>
            </a:pPr>
            <a:r>
              <a:rPr lang="en-US" dirty="0">
                <a:ea typeface="+mn-lt"/>
                <a:cs typeface="+mn-lt"/>
              </a:rPr>
              <a:t>explain how to care for the female reproductive system?</a:t>
            </a:r>
          </a:p>
          <a:p>
            <a:pPr>
              <a:buFont typeface="Arial"/>
              <a:buChar char="•"/>
            </a:pPr>
            <a:r>
              <a:rPr lang="en-US" dirty="0">
                <a:ea typeface="+mn-lt"/>
                <a:cs typeface="+mn-lt"/>
              </a:rPr>
              <a:t>describe the menstrual cycle?</a:t>
            </a:r>
          </a:p>
          <a:p>
            <a:pPr>
              <a:buFont typeface="Arial"/>
              <a:buChar char="•"/>
            </a:pPr>
            <a:r>
              <a:rPr lang="en-US" dirty="0">
                <a:ea typeface="+mn-lt"/>
                <a:cs typeface="+mn-lt"/>
              </a:rPr>
              <a:t>discuss the importance of a monthly breast self-exam?</a:t>
            </a:r>
          </a:p>
          <a:p>
            <a:pPr>
              <a:buFont typeface="Arial"/>
              <a:buChar char="•"/>
            </a:pPr>
            <a:r>
              <a:rPr lang="en-US" dirty="0">
                <a:ea typeface="+mn-lt"/>
                <a:cs typeface="+mn-lt"/>
              </a:rPr>
              <a:t>differentiate between the different diseases and disorders of the female reproductive system?</a:t>
            </a:r>
            <a:endParaRPr lang="en-US" dirty="0">
              <a:cs typeface="Arial"/>
            </a:endParaRPr>
          </a:p>
        </p:txBody>
      </p:sp>
    </p:spTree>
    <p:extLst>
      <p:ext uri="{BB962C8B-B14F-4D97-AF65-F5344CB8AC3E}">
        <p14:creationId xmlns:p14="http://schemas.microsoft.com/office/powerpoint/2010/main" val="1698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3F527-4E9F-4958-9105-657C0EEA6BD9}"/>
              </a:ext>
            </a:extLst>
          </p:cNvPr>
          <p:cNvSpPr>
            <a:spLocks noGrp="1"/>
          </p:cNvSpPr>
          <p:nvPr>
            <p:ph type="title"/>
          </p:nvPr>
        </p:nvSpPr>
        <p:spPr/>
        <p:txBody>
          <a:bodyPr/>
          <a:lstStyle/>
          <a:p>
            <a:pPr algn="ctr"/>
            <a:r>
              <a:rPr lang="en-US" dirty="0">
                <a:ea typeface="+mj-lt"/>
                <a:cs typeface="+mj-lt"/>
              </a:rPr>
              <a:t>Internal Female Reproductive Anatomy</a:t>
            </a:r>
            <a:endParaRPr lang="en-US" dirty="0"/>
          </a:p>
        </p:txBody>
      </p:sp>
      <p:sp>
        <p:nvSpPr>
          <p:cNvPr id="3" name="Content Placeholder 2">
            <a:extLst>
              <a:ext uri="{FF2B5EF4-FFF2-40B4-BE49-F238E27FC236}">
                <a16:creationId xmlns:a16="http://schemas.microsoft.com/office/drawing/2014/main" id="{40D04832-7D21-4464-98B2-B4212A07C828}"/>
              </a:ext>
            </a:extLst>
          </p:cNvPr>
          <p:cNvSpPr>
            <a:spLocks noGrp="1"/>
          </p:cNvSpPr>
          <p:nvPr>
            <p:ph idx="1"/>
          </p:nvPr>
        </p:nvSpPr>
        <p:spPr>
          <a:xfrm>
            <a:off x="628650" y="1825624"/>
            <a:ext cx="7886700" cy="4667249"/>
          </a:xfrm>
        </p:spPr>
        <p:txBody>
          <a:bodyPr vert="horz" lIns="91440" tIns="45720" rIns="91440" bIns="45720" rtlCol="0" anchor="t">
            <a:normAutofit fontScale="85000" lnSpcReduction="20000"/>
          </a:bodyPr>
          <a:lstStyle/>
          <a:p>
            <a:r>
              <a:rPr lang="en-US" altLang="en-US" sz="2700" dirty="0">
                <a:solidFill>
                  <a:schemeClr val="tx1"/>
                </a:solidFill>
                <a:cs typeface="Arial"/>
              </a:rPr>
              <a:t>Females are born with all the </a:t>
            </a:r>
            <a:r>
              <a:rPr lang="en-US" altLang="en-US" sz="2700" b="1" dirty="0">
                <a:solidFill>
                  <a:schemeClr val="tx1"/>
                </a:solidFill>
                <a:cs typeface="Arial"/>
              </a:rPr>
              <a:t>ova</a:t>
            </a:r>
            <a:r>
              <a:rPr lang="en-US" altLang="en-US" sz="2700" dirty="0">
                <a:solidFill>
                  <a:schemeClr val="tx1"/>
                </a:solidFill>
                <a:cs typeface="Arial"/>
              </a:rPr>
              <a:t> they will ever have.</a:t>
            </a:r>
          </a:p>
          <a:p>
            <a:r>
              <a:rPr lang="en-US" altLang="en-US" sz="2700" dirty="0">
                <a:solidFill>
                  <a:schemeClr val="tx1"/>
                </a:solidFill>
                <a:cs typeface="Arial"/>
              </a:rPr>
              <a:t>Each </a:t>
            </a:r>
            <a:r>
              <a:rPr lang="en-US" altLang="en-US" sz="2700" b="1" dirty="0">
                <a:solidFill>
                  <a:schemeClr val="tx1"/>
                </a:solidFill>
                <a:cs typeface="Arial"/>
              </a:rPr>
              <a:t>ovary</a:t>
            </a:r>
            <a:r>
              <a:rPr lang="en-US" altLang="en-US" sz="2700" dirty="0">
                <a:solidFill>
                  <a:schemeClr val="tx1"/>
                </a:solidFill>
                <a:cs typeface="Arial"/>
              </a:rPr>
              <a:t> contains immature ova. </a:t>
            </a:r>
          </a:p>
          <a:p>
            <a:r>
              <a:rPr lang="en-US" altLang="en-US" sz="2700" dirty="0">
                <a:solidFill>
                  <a:schemeClr val="tx1"/>
                </a:solidFill>
                <a:cs typeface="Arial"/>
              </a:rPr>
              <a:t>Ovaries produce the hormones progesterone and estrogen.</a:t>
            </a:r>
          </a:p>
          <a:p>
            <a:r>
              <a:rPr lang="en-US" altLang="en-US" sz="2700" b="1" dirty="0">
                <a:solidFill>
                  <a:schemeClr val="tx1"/>
                </a:solidFill>
                <a:cs typeface="Arial"/>
              </a:rPr>
              <a:t>Fallopian tubes</a:t>
            </a:r>
            <a:r>
              <a:rPr lang="en-US" altLang="en-US" sz="2700" dirty="0">
                <a:solidFill>
                  <a:schemeClr val="tx1"/>
                </a:solidFill>
                <a:cs typeface="Arial"/>
              </a:rPr>
              <a:t> are long narrow tubes that attach to each ovary and carry the ovum from the ovary to the uterus. </a:t>
            </a:r>
          </a:p>
          <a:p>
            <a:r>
              <a:rPr lang="en-US" altLang="en-US" sz="2700" dirty="0">
                <a:solidFill>
                  <a:schemeClr val="tx1"/>
                </a:solidFill>
                <a:cs typeface="Arial"/>
              </a:rPr>
              <a:t>The </a:t>
            </a:r>
            <a:r>
              <a:rPr lang="en-US" altLang="en-US" sz="2700" b="1" dirty="0">
                <a:solidFill>
                  <a:schemeClr val="tx1"/>
                </a:solidFill>
                <a:cs typeface="Arial"/>
              </a:rPr>
              <a:t>uterus</a:t>
            </a:r>
            <a:r>
              <a:rPr lang="en-US" altLang="en-US" sz="2700" dirty="0">
                <a:solidFill>
                  <a:schemeClr val="tx1"/>
                </a:solidFill>
                <a:cs typeface="Arial"/>
              </a:rPr>
              <a:t> is where the fetus develops during pregnancy.</a:t>
            </a:r>
          </a:p>
          <a:p>
            <a:r>
              <a:rPr lang="en-US" altLang="en-US" sz="2700" dirty="0">
                <a:solidFill>
                  <a:schemeClr val="tx1"/>
                </a:solidFill>
                <a:cs typeface="Arial"/>
              </a:rPr>
              <a:t>The</a:t>
            </a:r>
            <a:r>
              <a:rPr lang="en-US" altLang="en-US" sz="2700" b="1" dirty="0">
                <a:solidFill>
                  <a:schemeClr val="tx1"/>
                </a:solidFill>
                <a:cs typeface="Arial"/>
              </a:rPr>
              <a:t> endometrium</a:t>
            </a:r>
            <a:r>
              <a:rPr lang="en-US" altLang="en-US" sz="2700" dirty="0">
                <a:solidFill>
                  <a:schemeClr val="tx1"/>
                </a:solidFill>
                <a:cs typeface="Arial"/>
              </a:rPr>
              <a:t> is the lining of the uterus.</a:t>
            </a:r>
          </a:p>
          <a:p>
            <a:r>
              <a:rPr lang="en-US" altLang="en-US" sz="2700" dirty="0">
                <a:solidFill>
                  <a:schemeClr val="tx1"/>
                </a:solidFill>
                <a:cs typeface="Arial"/>
              </a:rPr>
              <a:t>The </a:t>
            </a:r>
            <a:r>
              <a:rPr lang="en-US" altLang="en-US" sz="2700" b="1" dirty="0">
                <a:solidFill>
                  <a:schemeClr val="tx1"/>
                </a:solidFill>
                <a:cs typeface="Arial"/>
              </a:rPr>
              <a:t>cervix</a:t>
            </a:r>
            <a:r>
              <a:rPr lang="en-US" altLang="en-US" sz="2700" dirty="0">
                <a:solidFill>
                  <a:schemeClr val="tx1"/>
                </a:solidFill>
                <a:cs typeface="Arial"/>
              </a:rPr>
              <a:t> is the opening between the uterus and the vagina.</a:t>
            </a:r>
          </a:p>
          <a:p>
            <a:r>
              <a:rPr lang="en-US" altLang="en-US" sz="2700" dirty="0">
                <a:solidFill>
                  <a:schemeClr val="tx1"/>
                </a:solidFill>
                <a:cs typeface="Arial"/>
              </a:rPr>
              <a:t>The </a:t>
            </a:r>
            <a:r>
              <a:rPr lang="en-US" altLang="en-US" sz="2700" b="1" dirty="0">
                <a:solidFill>
                  <a:schemeClr val="tx1"/>
                </a:solidFill>
                <a:cs typeface="Arial"/>
              </a:rPr>
              <a:t>vagina</a:t>
            </a:r>
            <a:r>
              <a:rPr lang="en-US" altLang="en-US" sz="2700" dirty="0">
                <a:solidFill>
                  <a:schemeClr val="tx1"/>
                </a:solidFill>
                <a:cs typeface="Arial"/>
              </a:rPr>
              <a:t> is the narrow passageway between the cervix and the outside of the body. It is used for sexual intercourse.</a:t>
            </a:r>
            <a:endParaRPr lang="en-US" altLang="en-US" sz="2700" b="1" dirty="0">
              <a:solidFill>
                <a:schemeClr val="tx1"/>
              </a:solidFill>
              <a:cs typeface="Arial"/>
            </a:endParaRPr>
          </a:p>
          <a:p>
            <a:endParaRPr lang="en-CA" altLang="en-US" sz="2400" dirty="0">
              <a:cs typeface="Arial"/>
            </a:endParaRPr>
          </a:p>
        </p:txBody>
      </p:sp>
    </p:spTree>
    <p:extLst>
      <p:ext uri="{BB962C8B-B14F-4D97-AF65-F5344CB8AC3E}">
        <p14:creationId xmlns:p14="http://schemas.microsoft.com/office/powerpoint/2010/main" val="147151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lstStyle/>
          <a:p>
            <a:pPr algn="ctr"/>
            <a:r>
              <a:rPr lang="en-US" sz="4000" dirty="0"/>
              <a:t>External Female </a:t>
            </a:r>
            <a:r>
              <a:rPr lang="en-US" sz="4000"/>
              <a:t>Reproductive Anatomy</a:t>
            </a:r>
            <a:endParaRPr lang="en-US" sz="24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rmAutofit/>
          </a:bodyPr>
          <a:lstStyle/>
          <a:p>
            <a:r>
              <a:rPr lang="en-US" sz="2400" dirty="0">
                <a:cs typeface="Arial"/>
              </a:rPr>
              <a:t>The external anatomy is referred to as the vulva.</a:t>
            </a:r>
          </a:p>
          <a:p>
            <a:r>
              <a:rPr lang="en-US" sz="2400" dirty="0">
                <a:cs typeface="Arial"/>
              </a:rPr>
              <a:t>The mons pubis is fatty tissue that covers the pubic bone.</a:t>
            </a:r>
          </a:p>
          <a:p>
            <a:r>
              <a:rPr lang="en-US" sz="2400" dirty="0">
                <a:cs typeface="Arial"/>
              </a:rPr>
              <a:t>The labia majora and labia minora protect the opening of the urethra and vagina.</a:t>
            </a:r>
          </a:p>
          <a:p>
            <a:r>
              <a:rPr lang="en-US" sz="2400" dirty="0">
                <a:cs typeface="Arial"/>
              </a:rPr>
              <a:t>The </a:t>
            </a:r>
            <a:r>
              <a:rPr lang="en-US" sz="2400" b="1" dirty="0">
                <a:cs typeface="Arial"/>
              </a:rPr>
              <a:t>clitoris</a:t>
            </a:r>
            <a:r>
              <a:rPr lang="en-US" sz="2400" dirty="0">
                <a:cs typeface="Arial"/>
              </a:rPr>
              <a:t> is the responsive sexual organ similar to the penis in males with regard to its sensitivity when stimulated.</a:t>
            </a:r>
            <a:endParaRPr lang="en-US" sz="2400" b="1" dirty="0">
              <a:cs typeface="Arial"/>
            </a:endParaRPr>
          </a:p>
        </p:txBody>
      </p:sp>
    </p:spTree>
    <p:extLst>
      <p:ext uri="{BB962C8B-B14F-4D97-AF65-F5344CB8AC3E}">
        <p14:creationId xmlns:p14="http://schemas.microsoft.com/office/powerpoint/2010/main" val="76998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normAutofit/>
          </a:bodyPr>
          <a:lstStyle/>
          <a:p>
            <a:pPr algn="ctr"/>
            <a:r>
              <a:rPr lang="en-US" sz="4000" dirty="0"/>
              <a:t>Purpose of the Female Reproductive System</a:t>
            </a:r>
            <a:endParaRPr lang="en-US" sz="24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Autofit/>
          </a:bodyPr>
          <a:lstStyle/>
          <a:p>
            <a:r>
              <a:rPr lang="en-US" sz="2400" dirty="0">
                <a:cs typeface="Arial"/>
              </a:rPr>
              <a:t>To produce the sex hormones estrogen and progesterone and to transport ova for fertilization to occur. </a:t>
            </a:r>
          </a:p>
          <a:p>
            <a:r>
              <a:rPr lang="en-US" sz="2400" b="1" dirty="0">
                <a:cs typeface="Arial"/>
              </a:rPr>
              <a:t>Estrogen</a:t>
            </a:r>
            <a:r>
              <a:rPr lang="en-US" sz="2400" dirty="0">
                <a:cs typeface="Arial"/>
              </a:rPr>
              <a:t> helps regulate the menstrual cycle.</a:t>
            </a:r>
          </a:p>
          <a:p>
            <a:r>
              <a:rPr lang="en-US" sz="2400" b="1" dirty="0">
                <a:cs typeface="Arial"/>
              </a:rPr>
              <a:t>Progesterone</a:t>
            </a:r>
            <a:r>
              <a:rPr lang="en-US" sz="2400" dirty="0">
                <a:cs typeface="Arial"/>
              </a:rPr>
              <a:t> prepares the endometrium for a potential pregnancy after ovulation.</a:t>
            </a:r>
            <a:r>
              <a:rPr lang="en-US" sz="2100" dirty="0">
                <a:cs typeface="Arial"/>
              </a:rPr>
              <a:t> </a:t>
            </a:r>
          </a:p>
        </p:txBody>
      </p:sp>
    </p:spTree>
    <p:extLst>
      <p:ext uri="{BB962C8B-B14F-4D97-AF65-F5344CB8AC3E}">
        <p14:creationId xmlns:p14="http://schemas.microsoft.com/office/powerpoint/2010/main" val="159299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normAutofit fontScale="90000"/>
          </a:bodyPr>
          <a:lstStyle/>
          <a:p>
            <a:pPr algn="ctr"/>
            <a:r>
              <a:rPr lang="en-US" dirty="0"/>
              <a:t>Diseases and Disorders of the Female Reproductive System</a:t>
            </a:r>
            <a:r>
              <a:rPr lang="en-US" sz="2400" dirty="0"/>
              <a:t> </a:t>
            </a:r>
            <a:r>
              <a:rPr lang="en-US" sz="2400" i="1" dirty="0"/>
              <a:t>(1 of 2)</a:t>
            </a:r>
            <a:endParaRPr lang="en-US" i="1" dirty="0"/>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a:xfrm>
            <a:off x="628650" y="1987550"/>
            <a:ext cx="7886700" cy="4351338"/>
          </a:xfrm>
        </p:spPr>
        <p:txBody>
          <a:bodyPr vert="horz" lIns="91440" tIns="45720" rIns="91440" bIns="45720" rtlCol="0" anchor="t">
            <a:normAutofit fontScale="92500" lnSpcReduction="10000"/>
          </a:bodyPr>
          <a:lstStyle/>
          <a:p>
            <a:r>
              <a:rPr lang="en-US" sz="2400" b="1" dirty="0">
                <a:cs typeface="Arial"/>
              </a:rPr>
              <a:t>Premenstrual syndrome (PMS)</a:t>
            </a:r>
            <a:r>
              <a:rPr lang="en-US" sz="2400" dirty="0">
                <a:cs typeface="Arial"/>
              </a:rPr>
              <a:t> is a combination of symptoms that can affect women physically, emotionally, and behaviorally usually, one to two weeks before their period begins.</a:t>
            </a:r>
          </a:p>
          <a:p>
            <a:pPr marL="0" indent="0">
              <a:buNone/>
            </a:pPr>
            <a:endParaRPr lang="en-US" sz="2400" b="1" dirty="0">
              <a:cs typeface="Arial"/>
            </a:endParaRPr>
          </a:p>
          <a:p>
            <a:r>
              <a:rPr lang="en-US" sz="2400" b="1" dirty="0">
                <a:cs typeface="Arial"/>
              </a:rPr>
              <a:t>Endometriosis</a:t>
            </a:r>
            <a:r>
              <a:rPr lang="en-US" sz="2400" dirty="0">
                <a:cs typeface="Arial"/>
              </a:rPr>
              <a:t> is a condition that happens when the tissue that normally lines the inside of the uterus grows outside the uterus. </a:t>
            </a:r>
          </a:p>
          <a:p>
            <a:endParaRPr lang="en-US" sz="2400" b="1" dirty="0">
              <a:cs typeface="Arial"/>
            </a:endParaRPr>
          </a:p>
          <a:p>
            <a:r>
              <a:rPr lang="en-US" sz="2400" b="1" dirty="0">
                <a:cs typeface="Arial"/>
              </a:rPr>
              <a:t>Uterine fibroids</a:t>
            </a:r>
            <a:r>
              <a:rPr lang="en-US" sz="2400" dirty="0">
                <a:cs typeface="Arial"/>
              </a:rPr>
              <a:t> are tumors made up of muscle cells and tissues that grow within and outside the uterus. </a:t>
            </a:r>
          </a:p>
          <a:p>
            <a:pPr marL="0" indent="0" algn="r">
              <a:buNone/>
            </a:pPr>
            <a:endParaRPr lang="en-US" sz="1400" i="1" dirty="0">
              <a:cs typeface="Arial"/>
            </a:endParaRPr>
          </a:p>
          <a:p>
            <a:pPr marL="0" indent="0" algn="r">
              <a:buNone/>
            </a:pPr>
            <a:r>
              <a:rPr lang="en-US" sz="1500" i="1" dirty="0">
                <a:solidFill>
                  <a:schemeClr val="tx1"/>
                </a:solidFill>
                <a:cs typeface="Arial"/>
              </a:rPr>
              <a:t>(continued)</a:t>
            </a:r>
          </a:p>
          <a:p>
            <a:pPr marL="0" indent="0" algn="r">
              <a:buNone/>
            </a:pPr>
            <a:endParaRPr lang="en-US" sz="1400" i="1" dirty="0">
              <a:cs typeface="Arial"/>
            </a:endParaRPr>
          </a:p>
          <a:p>
            <a:pPr marL="0" indent="0">
              <a:buNone/>
            </a:pPr>
            <a:endParaRPr lang="en-US" sz="2400" b="1" dirty="0">
              <a:cs typeface="Arial"/>
            </a:endParaRPr>
          </a:p>
        </p:txBody>
      </p:sp>
    </p:spTree>
    <p:extLst>
      <p:ext uri="{BB962C8B-B14F-4D97-AF65-F5344CB8AC3E}">
        <p14:creationId xmlns:p14="http://schemas.microsoft.com/office/powerpoint/2010/main" val="230478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1EEE7-5145-9C09-AFEB-3BC8E8107601}"/>
              </a:ext>
            </a:extLst>
          </p:cNvPr>
          <p:cNvSpPr>
            <a:spLocks noGrp="1"/>
          </p:cNvSpPr>
          <p:nvPr>
            <p:ph type="title"/>
          </p:nvPr>
        </p:nvSpPr>
        <p:spPr/>
        <p:txBody>
          <a:bodyPr>
            <a:normAutofit fontScale="90000"/>
          </a:bodyPr>
          <a:lstStyle/>
          <a:p>
            <a:pPr algn="ctr"/>
            <a:r>
              <a:rPr lang="en-US" dirty="0"/>
              <a:t>Diseases and Disorders of the Female Reproductive System</a:t>
            </a:r>
            <a:r>
              <a:rPr lang="en-US" sz="2400" dirty="0"/>
              <a:t> </a:t>
            </a:r>
            <a:r>
              <a:rPr lang="en-US" sz="2400" i="1" dirty="0"/>
              <a:t>(2 of 2)</a:t>
            </a:r>
            <a:endParaRPr lang="en-US" i="1" dirty="0"/>
          </a:p>
        </p:txBody>
      </p:sp>
      <p:sp>
        <p:nvSpPr>
          <p:cNvPr id="3" name="Content Placeholder 2">
            <a:extLst>
              <a:ext uri="{FF2B5EF4-FFF2-40B4-BE49-F238E27FC236}">
                <a16:creationId xmlns:a16="http://schemas.microsoft.com/office/drawing/2014/main" id="{4A63A2F2-3CF8-C314-2C9B-BE0656633A2C}"/>
              </a:ext>
            </a:extLst>
          </p:cNvPr>
          <p:cNvSpPr>
            <a:spLocks noGrp="1"/>
          </p:cNvSpPr>
          <p:nvPr>
            <p:ph idx="1"/>
          </p:nvPr>
        </p:nvSpPr>
        <p:spPr>
          <a:xfrm>
            <a:off x="628650" y="2216150"/>
            <a:ext cx="7886700" cy="4351338"/>
          </a:xfrm>
        </p:spPr>
        <p:txBody>
          <a:bodyPr vert="horz" lIns="91440" tIns="45720" rIns="91440" bIns="45720" rtlCol="0" anchor="t">
            <a:normAutofit/>
          </a:bodyPr>
          <a:lstStyle/>
          <a:p>
            <a:r>
              <a:rPr lang="en-US" sz="2400" b="1" dirty="0">
                <a:cs typeface="Arial"/>
              </a:rPr>
              <a:t>Cervical cancer</a:t>
            </a:r>
            <a:r>
              <a:rPr lang="en-US" sz="2400" dirty="0">
                <a:cs typeface="Arial"/>
              </a:rPr>
              <a:t> occurs in the cells of the cervix and is often caused by HPV (human papillomavirus), a sexually transmitted disease.</a:t>
            </a:r>
          </a:p>
          <a:p>
            <a:endParaRPr lang="en-US" sz="2400" b="1" dirty="0">
              <a:cs typeface="Arial"/>
            </a:endParaRPr>
          </a:p>
          <a:p>
            <a:r>
              <a:rPr lang="en-US" sz="2400" b="1" dirty="0">
                <a:cs typeface="Arial"/>
              </a:rPr>
              <a:t>Endometrial cancer / uterine cancer</a:t>
            </a:r>
            <a:r>
              <a:rPr lang="en-US" sz="2400" dirty="0">
                <a:cs typeface="Arial"/>
              </a:rPr>
              <a:t> begins in the endometrium of the uterus.</a:t>
            </a:r>
          </a:p>
          <a:p>
            <a:endParaRPr lang="en-US" sz="2400" b="1" dirty="0">
              <a:cs typeface="Arial"/>
            </a:endParaRPr>
          </a:p>
          <a:p>
            <a:r>
              <a:rPr lang="en-US" sz="2400" b="1" dirty="0">
                <a:cs typeface="Arial"/>
              </a:rPr>
              <a:t>Breast cancer</a:t>
            </a:r>
            <a:r>
              <a:rPr lang="en-US" sz="2400" dirty="0">
                <a:cs typeface="Arial"/>
              </a:rPr>
              <a:t> forms in the cells of the breast and can form in both men and women but is most common in women. </a:t>
            </a:r>
            <a:endParaRPr lang="en-US" sz="2400" b="1" dirty="0">
              <a:cs typeface="Arial"/>
            </a:endParaRPr>
          </a:p>
        </p:txBody>
      </p:sp>
    </p:spTree>
    <p:extLst>
      <p:ext uri="{BB962C8B-B14F-4D97-AF65-F5344CB8AC3E}">
        <p14:creationId xmlns:p14="http://schemas.microsoft.com/office/powerpoint/2010/main" val="1533515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0F59-D96B-3466-00D9-F9258A52BF36}"/>
              </a:ext>
            </a:extLst>
          </p:cNvPr>
          <p:cNvSpPr>
            <a:spLocks noGrp="1"/>
          </p:cNvSpPr>
          <p:nvPr>
            <p:ph type="title"/>
          </p:nvPr>
        </p:nvSpPr>
        <p:spPr/>
        <p:txBody>
          <a:bodyPr/>
          <a:lstStyle/>
          <a:p>
            <a:pPr algn="ctr"/>
            <a:r>
              <a:rPr lang="en-US" dirty="0"/>
              <a:t>Caring for the Female Reproductive System</a:t>
            </a:r>
          </a:p>
        </p:txBody>
      </p:sp>
      <p:sp>
        <p:nvSpPr>
          <p:cNvPr id="3" name="Content Placeholder 2">
            <a:extLst>
              <a:ext uri="{FF2B5EF4-FFF2-40B4-BE49-F238E27FC236}">
                <a16:creationId xmlns:a16="http://schemas.microsoft.com/office/drawing/2014/main" id="{CDF784C6-EEB9-8F63-0AEA-9B7EDCB84BFF}"/>
              </a:ext>
            </a:extLst>
          </p:cNvPr>
          <p:cNvSpPr>
            <a:spLocks noGrp="1"/>
          </p:cNvSpPr>
          <p:nvPr>
            <p:ph idx="1"/>
          </p:nvPr>
        </p:nvSpPr>
        <p:spPr/>
        <p:txBody>
          <a:bodyPr vert="horz" lIns="91440" tIns="45720" rIns="91440" bIns="45720" rtlCol="0" anchor="t">
            <a:normAutofit/>
          </a:bodyPr>
          <a:lstStyle/>
          <a:p>
            <a:r>
              <a:rPr lang="en-US" sz="2400" dirty="0">
                <a:cs typeface="Arial"/>
              </a:rPr>
              <a:t>Sexually active females should have regular checkups with a gynecologist.</a:t>
            </a:r>
          </a:p>
          <a:p>
            <a:r>
              <a:rPr lang="en-US" sz="2400" dirty="0">
                <a:cs typeface="Arial"/>
              </a:rPr>
              <a:t>After urinating, females should wipe from front to back; this will keep bacteria from the vagina or anus from getting into the urethra, which can cause a urinary tract infection. </a:t>
            </a:r>
          </a:p>
          <a:p>
            <a:r>
              <a:rPr lang="en-US" sz="2400" dirty="0">
                <a:cs typeface="Arial"/>
              </a:rPr>
              <a:t>Showering daily keeps the external reproductive organs clean, especially during menstruation. </a:t>
            </a:r>
          </a:p>
          <a:p>
            <a:r>
              <a:rPr lang="en-US" sz="2400" dirty="0">
                <a:cs typeface="Arial"/>
              </a:rPr>
              <a:t>Breast exams should be done monthly to check for unusual lumps in the breast and discharge from the nipples.</a:t>
            </a:r>
          </a:p>
        </p:txBody>
      </p:sp>
    </p:spTree>
    <p:extLst>
      <p:ext uri="{BB962C8B-B14F-4D97-AF65-F5344CB8AC3E}">
        <p14:creationId xmlns:p14="http://schemas.microsoft.com/office/powerpoint/2010/main" val="575880172"/>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570</TotalTime>
  <Words>1010</Words>
  <Application>Microsoft Office PowerPoint</Application>
  <PresentationFormat>On-screen Show (4:3)</PresentationFormat>
  <Paragraphs>70</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Black</vt:lpstr>
      <vt:lpstr>Calibri</vt:lpstr>
      <vt:lpstr>Office Theme</vt:lpstr>
      <vt:lpstr>Female Reproductive System</vt:lpstr>
      <vt:lpstr>Write About It</vt:lpstr>
      <vt:lpstr>Can You . . .</vt:lpstr>
      <vt:lpstr>Internal Female Reproductive Anatomy</vt:lpstr>
      <vt:lpstr>External Female Reproductive Anatomy</vt:lpstr>
      <vt:lpstr>Purpose of the Female Reproductive System</vt:lpstr>
      <vt:lpstr>Diseases and Disorders of the Female Reproductive System (1 of 2)</vt:lpstr>
      <vt:lpstr>Diseases and Disorders of the Female Reproductive System (2 of 2)</vt:lpstr>
      <vt:lpstr>Caring for the Female Reproductive System</vt:lpstr>
      <vt:lpstr>Breast Self-Examination Steps </vt:lpstr>
      <vt:lpstr>Menstrual Cycle (1 of 2)</vt:lpstr>
      <vt:lpstr>Menstrual Cycle  (2 of 2)</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My Health</dc:title>
  <dc:creator>Human Kinetics</dc:creator>
  <cp:lastModifiedBy>Melissa Feld</cp:lastModifiedBy>
  <cp:revision>556</cp:revision>
  <dcterms:created xsi:type="dcterms:W3CDTF">2020-04-29T19:38:00Z</dcterms:created>
  <dcterms:modified xsi:type="dcterms:W3CDTF">2023-07-24T21:09:45Z</dcterms:modified>
</cp:coreProperties>
</file>